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3" r:id="rId3"/>
    <p:sldId id="272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736A17-686D-4DD7-86D1-1EC9FF1A32BD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BE0B85-0603-4CBD-9223-CAC82259041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log.gov.ru/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lkfl2.nalog.ru/lkf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1154559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ПАМЯТКА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228536"/>
            <a:ext cx="8352928" cy="17526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 </a:t>
            </a:r>
            <a:r>
              <a:rPr lang="ru-RU" b="1" dirty="0">
                <a:solidFill>
                  <a:schemeClr val="tx1"/>
                </a:solidFill>
              </a:rPr>
              <a:t>направлению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уведомления </a:t>
            </a:r>
            <a:r>
              <a:rPr lang="ru-RU" b="1" dirty="0">
                <a:solidFill>
                  <a:schemeClr val="tx1"/>
                </a:solidFill>
              </a:rPr>
              <a:t>о контролируемых иностранных компаниях (КИК)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налогоплательщиками </a:t>
            </a:r>
            <a:r>
              <a:rPr lang="ru-RU" b="1" dirty="0">
                <a:solidFill>
                  <a:schemeClr val="tx1"/>
                </a:solidFill>
              </a:rPr>
              <a:t>- физическими лицами, с помощью интернет-сервиса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«</a:t>
            </a:r>
            <a:r>
              <a:rPr lang="ru-RU" b="1" dirty="0">
                <a:solidFill>
                  <a:schemeClr val="tx1"/>
                </a:solidFill>
              </a:rPr>
              <a:t>Личный кабинет налогоплательщика</a:t>
            </a:r>
            <a:r>
              <a:rPr lang="ru-RU" b="1" dirty="0" smtClean="0">
                <a:solidFill>
                  <a:schemeClr val="tx1"/>
                </a:solidFill>
              </a:rPr>
              <a:t>».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 smtClean="0"/>
          </a:p>
        </p:txBody>
      </p:sp>
      <p:pic>
        <p:nvPicPr>
          <p:cNvPr id="4" name="Рисунок 6" descr="C:\Users\panova_ea\Desktop\ФНС\Новая папка\word\jpg\true-logo-FN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" cy="9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5616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УФНС России по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Калининградской области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9632" y="5939988"/>
            <a:ext cx="5492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Декларационная компания за 2025 налоговый период.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05460" y="6471243"/>
            <a:ext cx="851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2026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172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933056"/>
            <a:ext cx="8363272" cy="23915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692696"/>
            <a:ext cx="6624736" cy="9144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4000" dirty="0"/>
          </a:p>
        </p:txBody>
      </p:sp>
      <p:sp>
        <p:nvSpPr>
          <p:cNvPr id="10" name="Стрелка вниз 9"/>
          <p:cNvSpPr/>
          <p:nvPr/>
        </p:nvSpPr>
        <p:spPr>
          <a:xfrm rot="2179945">
            <a:off x="2580595" y="1755021"/>
            <a:ext cx="504056" cy="97840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9269564">
            <a:off x="5406521" y="1744610"/>
            <a:ext cx="484632" cy="978408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9552" y="2924944"/>
            <a:ext cx="3384376" cy="136815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Необходимо </a:t>
            </a:r>
            <a:r>
              <a:rPr lang="ru-RU" sz="1400" dirty="0"/>
              <a:t>прикрепить документы, подтверждающие прибыль (убыток) КИК, а также   освобождение от налогообложения. Такие документы представляются с переводом на русский язык. </a:t>
            </a:r>
          </a:p>
          <a:p>
            <a:pPr algn="ctr"/>
            <a:endParaRPr lang="ru-RU" sz="1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572000" y="2787644"/>
            <a:ext cx="3672408" cy="301762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ru-RU" sz="1400" dirty="0" smtClean="0"/>
              <a:t>В </a:t>
            </a:r>
            <a:r>
              <a:rPr lang="ru-RU" sz="1400" dirty="0"/>
              <a:t>случае если контролируемая иностранная компания образована в соответствии с законодательством государства - члена Евразийского экономического союза (далее – страны ЕАЭС) и имеет постоянное местонахождение в этом государстве, представление документов, подтверждающих соблюдение условия такого освобождения, не требуется. </a:t>
            </a:r>
            <a:r>
              <a:rPr lang="ru-RU" sz="1400" i="1" dirty="0"/>
              <a:t>Страны ЕАЭС на 31.12.2025: Россия, Белоруссия, Казахстан, Армения, Киргизия.</a:t>
            </a:r>
            <a:endParaRPr lang="ru-RU" sz="14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29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733256"/>
            <a:ext cx="8229600" cy="5913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100" b="1" i="1" dirty="0" smtClean="0">
                <a:solidFill>
                  <a:schemeClr val="tx2"/>
                </a:solidFill>
                <a:effectLst/>
              </a:rPr>
              <a:t>!Обновление пароля возможно в Вашем профиле ЛК ФЛ следуя рекомендациям сервиса «Настройка профиля», далее выбрать «Электронная подпись». </a:t>
            </a:r>
            <a:endParaRPr lang="ru-RU" sz="2100" b="1" dirty="0" smtClean="0">
              <a:solidFill>
                <a:schemeClr val="tx2"/>
              </a:solidFill>
              <a:effectLst/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3608" y="717848"/>
            <a:ext cx="68407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Подтверждение</a:t>
            </a:r>
            <a:endParaRPr lang="ru-RU" sz="3500" dirty="0"/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1259632" y="1844824"/>
            <a:ext cx="6048672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Сформировать Уведомление о КИК  </a:t>
            </a:r>
            <a:r>
              <a:rPr lang="ru-RU" dirty="0"/>
              <a:t>в PDF – </a:t>
            </a:r>
            <a:r>
              <a:rPr lang="ru-RU" dirty="0" smtClean="0"/>
              <a:t>формате для просмотра. 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8" name="Багетная рамка 7"/>
          <p:cNvSpPr/>
          <p:nvPr/>
        </p:nvSpPr>
        <p:spPr>
          <a:xfrm>
            <a:off x="2915816" y="4077072"/>
            <a:ext cx="2736304" cy="104241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ОТПРАВИТЬ</a:t>
            </a:r>
            <a:endParaRPr lang="ru-RU" dirty="0"/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2339752" y="3068960"/>
            <a:ext cx="3888432" cy="9144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Ввести </a:t>
            </a:r>
            <a:r>
              <a:rPr lang="ru-RU" dirty="0"/>
              <a:t>пароль к сертификату электронной подписи.</a:t>
            </a:r>
          </a:p>
        </p:txBody>
      </p:sp>
    </p:spTree>
    <p:extLst>
      <p:ext uri="{BB962C8B-B14F-4D97-AF65-F5344CB8AC3E}">
        <p14:creationId xmlns:p14="http://schemas.microsoft.com/office/powerpoint/2010/main" val="319587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2391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effectLst/>
              </a:rPr>
              <a:t>       После регистрации уведомления о КИК в налоговом органе, в Вашем ЛК появится возможность просмотреть (скачать) документы, подтверждающие факт подачи уведомления о КИК,</a:t>
            </a:r>
            <a:r>
              <a:rPr lang="ru-RU" b="1" dirty="0" smtClean="0">
                <a:effectLst/>
              </a:rPr>
              <a:t> </a:t>
            </a:r>
            <a:r>
              <a:rPr lang="ru-RU" dirty="0" smtClean="0">
                <a:effectLst/>
              </a:rPr>
              <a:t>(Подтверждение даты отправки, Извещение о получении, Квитанция о приеме).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3608" y="623747"/>
            <a:ext cx="6624736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Отправка</a:t>
            </a:r>
            <a:endParaRPr lang="ru-RU" sz="3500" dirty="0"/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699792" y="4509120"/>
            <a:ext cx="3096344" cy="1033272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Зарегистрировано</a:t>
            </a:r>
          </a:p>
        </p:txBody>
      </p:sp>
    </p:spTree>
    <p:extLst>
      <p:ext uri="{BB962C8B-B14F-4D97-AF65-F5344CB8AC3E}">
        <p14:creationId xmlns:p14="http://schemas.microsoft.com/office/powerpoint/2010/main" val="92008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36680"/>
          </a:xfrm>
        </p:spPr>
        <p:txBody>
          <a:bodyPr>
            <a:noAutofit/>
          </a:bodyPr>
          <a:lstStyle/>
          <a:p>
            <a:r>
              <a:rPr lang="ru-RU" sz="3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Личный кабинет налогоплательщика</a:t>
            </a:r>
            <a:endParaRPr lang="ru-RU" sz="3800" dirty="0"/>
          </a:p>
        </p:txBody>
      </p:sp>
      <p:pic>
        <p:nvPicPr>
          <p:cNvPr id="4" name="Picture 3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59" y="3356992"/>
            <a:ext cx="1618410" cy="165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лако 5"/>
          <p:cNvSpPr/>
          <p:nvPr/>
        </p:nvSpPr>
        <p:spPr>
          <a:xfrm>
            <a:off x="1907704" y="1268759"/>
            <a:ext cx="2405631" cy="1431663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Уведомление о КИК можно заполнить не выходя из дома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2771800" y="2767284"/>
            <a:ext cx="114300" cy="109736"/>
          </a:xfrm>
          <a:prstGeom prst="flowChartConnec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2051720" y="3140968"/>
            <a:ext cx="114300" cy="107081"/>
          </a:xfrm>
          <a:prstGeom prst="flowChartConnec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2441476" y="3031232"/>
            <a:ext cx="114300" cy="109736"/>
          </a:xfrm>
          <a:prstGeom prst="flowChartConnec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2564904"/>
            <a:ext cx="4248472" cy="38164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Для Вашего удобства, на официальном сайте ФНС России </a:t>
            </a:r>
            <a:r>
              <a:rPr lang="en-US" u="sng" dirty="0">
                <a:hlinkClick r:id="rId3"/>
              </a:rPr>
              <a:t>www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nalog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gov</a:t>
            </a:r>
            <a:r>
              <a:rPr lang="ru-RU" u="sng" dirty="0">
                <a:hlinkClick r:id="rId3"/>
              </a:rPr>
              <a:t>.</a:t>
            </a:r>
            <a:r>
              <a:rPr lang="en-US" u="sng" dirty="0" err="1">
                <a:hlinkClick r:id="rId3"/>
              </a:rPr>
              <a:t>ru</a:t>
            </a:r>
            <a:r>
              <a:rPr lang="ru-RU" dirty="0"/>
              <a:t> предусмотрена возможность представления уведомления о КИК в электронном виде с помощью сервиса «Личный кабинет налогоплательщика» (ЛК ФЛ) </a:t>
            </a:r>
            <a:r>
              <a:rPr lang="ru-RU" u="sng" dirty="0">
                <a:hlinkClick r:id="rId4"/>
              </a:rPr>
              <a:t>https://lkfl2.nalog.ru/lkfl/</a:t>
            </a:r>
            <a:r>
              <a:rPr lang="ru-RU" dirty="0"/>
              <a:t>. Сервис предусматривает упрощенную форму уведомления с заполнением отдельных показателей в автоматическом режиме, а также необходимыми подсказками и контрольными соотношениями.</a:t>
            </a:r>
          </a:p>
        </p:txBody>
      </p:sp>
    </p:spTree>
    <p:extLst>
      <p:ext uri="{BB962C8B-B14F-4D97-AF65-F5344CB8AC3E}">
        <p14:creationId xmlns:p14="http://schemas.microsoft.com/office/powerpoint/2010/main" val="417254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Перед заполнением </a:t>
            </a: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Уведомления о КИК (КНД 1120416</a:t>
            </a:r>
            <a:r>
              <a:rPr lang="ru-RU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                     соблюдать </a:t>
            </a:r>
            <a:endParaRPr lang="ru-RU" sz="3500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3419872" y="1364221"/>
            <a:ext cx="2160240" cy="480603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ВАЖНО!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3419872" y="2132856"/>
            <a:ext cx="4824536" cy="2880320"/>
          </a:xfrm>
          <a:prstGeom prst="hexag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Форма </a:t>
            </a:r>
            <a:r>
              <a:rPr lang="ru-RU" dirty="0"/>
              <a:t>и порядок </a:t>
            </a:r>
            <a:r>
              <a:rPr lang="ru-RU" dirty="0" smtClean="0"/>
              <a:t>заполнения, которые </a:t>
            </a:r>
            <a:r>
              <a:rPr lang="ru-RU" dirty="0"/>
              <a:t>утверждены приказом ФНС России от 19.07.2021 № ЕД-7-13/671@ </a:t>
            </a:r>
            <a:r>
              <a:rPr lang="ru-RU" dirty="0" smtClean="0"/>
              <a:t>«</a:t>
            </a:r>
            <a:r>
              <a:rPr lang="ru-RU" dirty="0"/>
              <a:t>Об утверждении формы, порядка заполнения формы и формата представления уведомления о контролируемых иностранных компаниях в электронной форме». </a:t>
            </a:r>
          </a:p>
        </p:txBody>
      </p:sp>
      <p:sp>
        <p:nvSpPr>
          <p:cNvPr id="18" name="Document"/>
          <p:cNvSpPr>
            <a:spLocks noEditPoints="1" noChangeArrowheads="1"/>
          </p:cNvSpPr>
          <p:nvPr/>
        </p:nvSpPr>
        <p:spPr bwMode="auto">
          <a:xfrm>
            <a:off x="634432" y="2600908"/>
            <a:ext cx="2232248" cy="1944216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ТРЕБОВАНИЕ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019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0960" y="332656"/>
            <a:ext cx="8305800" cy="1143000"/>
          </a:xfrm>
        </p:spPr>
        <p:txBody>
          <a:bodyPr>
            <a:noAutofit/>
          </a:bodyPr>
          <a:lstStyle/>
          <a:p>
            <a:r>
              <a:rPr lang="ru-RU" sz="3500" dirty="0" smtClean="0">
                <a:effectLst/>
                <a:latin typeface="Times New Roman" pitchFamily="18" charset="0"/>
                <a:cs typeface="Times New Roman" pitchFamily="18" charset="0"/>
              </a:rPr>
              <a:t>Доступ к сервису осуществляется одним их трех способов: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467544" y="1700808"/>
            <a:ext cx="3480419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200" dirty="0" smtClean="0"/>
          </a:p>
          <a:p>
            <a:pPr lvl="0" algn="ctr"/>
            <a:r>
              <a:rPr lang="ru-RU" sz="1200" dirty="0" smtClean="0"/>
              <a:t>С помощью Личного кабинета  налогоплательщика . В случае отсутствия доступа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431539" y="5085184"/>
            <a:ext cx="3552427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200" dirty="0" smtClean="0"/>
          </a:p>
          <a:p>
            <a:pPr lvl="0" algn="ctr"/>
            <a:r>
              <a:rPr lang="ru-RU" sz="1200" dirty="0" smtClean="0"/>
              <a:t>С </a:t>
            </a:r>
            <a:r>
              <a:rPr lang="ru-RU" sz="1200" dirty="0"/>
              <a:t>помощью учетной записи Единой системы идентификации и аутентификации (ЕСИА</a:t>
            </a:r>
            <a:r>
              <a:rPr lang="ru-RU" sz="1200" dirty="0" smtClean="0"/>
              <a:t>)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67544" y="3356992"/>
            <a:ext cx="3474810" cy="1490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С помощью квалифицированной электронной </a:t>
            </a:r>
            <a:r>
              <a:rPr lang="ru-RU" sz="1200" dirty="0" smtClean="0"/>
              <a:t>подписи (оператора ЭДО Индивидуального предпринимателя)</a:t>
            </a: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4355976" y="2132856"/>
            <a:ext cx="1227353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Необходимо</a:t>
            </a:r>
            <a:endParaRPr lang="ru-RU" sz="12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355976" y="3717032"/>
            <a:ext cx="1227352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Необходимо</a:t>
            </a:r>
            <a:endParaRPr lang="ru-RU" sz="1200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4355976" y="5635708"/>
            <a:ext cx="1227352" cy="6016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Необходимо</a:t>
            </a:r>
            <a:endParaRPr lang="ru-RU" sz="1200" dirty="0"/>
          </a:p>
        </p:txBody>
      </p:sp>
      <p:sp>
        <p:nvSpPr>
          <p:cNvPr id="10" name="Овал 9"/>
          <p:cNvSpPr/>
          <p:nvPr/>
        </p:nvSpPr>
        <p:spPr>
          <a:xfrm>
            <a:off x="6121615" y="1844824"/>
            <a:ext cx="2520280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Посещение налогового органа для получения доступа</a:t>
            </a:r>
            <a:endParaRPr lang="ru-RU" sz="1200" dirty="0"/>
          </a:p>
        </p:txBody>
      </p:sp>
      <p:sp>
        <p:nvSpPr>
          <p:cNvPr id="11" name="Овал 10"/>
          <p:cNvSpPr/>
          <p:nvPr/>
        </p:nvSpPr>
        <p:spPr>
          <a:xfrm>
            <a:off x="6088259" y="3573016"/>
            <a:ext cx="2553636" cy="1282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200" dirty="0" smtClean="0"/>
              <a:t>Посещение удостоверяющим </a:t>
            </a:r>
            <a:r>
              <a:rPr lang="ru-RU" sz="1200" dirty="0"/>
              <a:t>центром, аккредитованным </a:t>
            </a:r>
            <a:r>
              <a:rPr lang="ru-RU" sz="1200" dirty="0" err="1"/>
              <a:t>Минкомсвязи</a:t>
            </a:r>
            <a:r>
              <a:rPr lang="ru-RU" sz="1200" dirty="0"/>
              <a:t> </a:t>
            </a:r>
            <a:r>
              <a:rPr lang="ru-RU" sz="1200" dirty="0" smtClean="0"/>
              <a:t>России для получения доступа.</a:t>
            </a:r>
            <a:endParaRPr lang="ru-RU" sz="1200" dirty="0"/>
          </a:p>
        </p:txBody>
      </p:sp>
      <p:sp>
        <p:nvSpPr>
          <p:cNvPr id="12" name="Овал 11"/>
          <p:cNvSpPr/>
          <p:nvPr/>
        </p:nvSpPr>
        <p:spPr>
          <a:xfrm>
            <a:off x="6088259" y="5301208"/>
            <a:ext cx="2527842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Наличие доступа на государственные услуги (</a:t>
            </a:r>
            <a:r>
              <a:rPr lang="ru-RU" sz="1200" dirty="0" err="1" smtClean="0"/>
              <a:t>госуслуги</a:t>
            </a:r>
            <a:r>
              <a:rPr lang="ru-RU" sz="1200" dirty="0" smtClean="0"/>
              <a:t>)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79667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7664" y="6104328"/>
            <a:ext cx="66967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/>
              </a:rPr>
              <a:t>Заполнение уведомления проводится поэтапно.</a:t>
            </a:r>
            <a:endParaRPr lang="ru-RU" sz="1400" dirty="0">
              <a:effectLst/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1056306" y="6021288"/>
            <a:ext cx="406652" cy="36003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237114" y="1403454"/>
            <a:ext cx="484632" cy="58538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476672"/>
            <a:ext cx="6768752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Личный кабинет налогоплательщика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357576" y="2008555"/>
            <a:ext cx="2304256" cy="484341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Каталог обращение</a:t>
            </a:r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4230173" y="2492896"/>
            <a:ext cx="484632" cy="58538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2472843" y="3107027"/>
            <a:ext cx="4320480" cy="495483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Иностранные организации</a:t>
            </a:r>
            <a:endParaRPr lang="ru-RU" dirty="0"/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1352423" y="4221088"/>
            <a:ext cx="6696744" cy="468699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Уведомление о контролируемых иностранных компаниях</a:t>
            </a:r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4239275" y="3621863"/>
            <a:ext cx="484632" cy="585386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350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3024336" cy="42065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effectLst/>
                <a:latin typeface="Times New Roman" pitchFamily="18" charset="0"/>
                <a:cs typeface="Times New Roman" pitchFamily="18" charset="0"/>
              </a:rPr>
              <a:t>Этапы заполнения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764704"/>
            <a:ext cx="7560840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Общие данные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2187966" y="1742463"/>
            <a:ext cx="484632" cy="97840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508104" y="1742463"/>
            <a:ext cx="484632" cy="97840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55576" y="3263280"/>
            <a:ext cx="3096344" cy="16778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В указанном разделе из списка необходимо выбрать код налогового органа (по месту регистрации) и период, за который подается уведомление о КИК (например - 2025).</a:t>
            </a:r>
          </a:p>
          <a:p>
            <a:pPr algn="ctr"/>
            <a:endParaRPr lang="ru-RU" sz="12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16621" y="3081536"/>
            <a:ext cx="3024336" cy="2041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«Сведения </a:t>
            </a:r>
            <a:r>
              <a:rPr lang="ru-RU" sz="1400" dirty="0"/>
              <a:t>об уплате налога с фиксированной прибыли КИК» заполняются в случае, если ранее представлено уведомление о переходе на уплату НДФЛ с фиксированной прибыли (КНД 1120417). Если не представлялось – сведения не заполняются. Нажать «Далее».</a:t>
            </a:r>
          </a:p>
          <a:p>
            <a:pPr algn="ctr"/>
            <a:endParaRPr lang="ru-RU" sz="1200" dirty="0"/>
          </a:p>
        </p:txBody>
      </p:sp>
      <p:sp>
        <p:nvSpPr>
          <p:cNvPr id="13" name="Багетная рамка 12"/>
          <p:cNvSpPr/>
          <p:nvPr/>
        </p:nvSpPr>
        <p:spPr>
          <a:xfrm>
            <a:off x="3690752" y="5517232"/>
            <a:ext cx="1241288" cy="1042416"/>
          </a:xfrm>
          <a:prstGeom prst="beve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Далее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21837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090" y="1268760"/>
            <a:ext cx="8229600" cy="2952328"/>
          </a:xfrm>
        </p:spPr>
        <p:txBody>
          <a:bodyPr>
            <a:normAutofit fontScale="47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/>
              <a:t>Полное </a:t>
            </a:r>
            <a:r>
              <a:rPr lang="ru-RU" dirty="0"/>
              <a:t>наименование компании так, как оно указано в регистрационных документах (латинскими буквами).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/>
              <a:t>ИО-0001</a:t>
            </a:r>
            <a:r>
              <a:rPr lang="ru-RU" dirty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Страна регистрации (из списка).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Адрес в стране регистрации (латинскими буквами).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Регистрационный номер в стране регистрации.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Код налогоплательщика в стране регистрации.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/>
              </a:rPr>
              <a:t>Является контролируемой иностранной компанией - поставить «V».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/>
              </a:rPr>
              <a:t>Далее, заполнить дату регистрации, код налогоплательщика в стране налогового </a:t>
            </a:r>
            <a:r>
              <a:rPr lang="ru-RU" dirty="0" err="1" smtClean="0">
                <a:effectLst/>
              </a:rPr>
              <a:t>резидентства</a:t>
            </a:r>
            <a:r>
              <a:rPr lang="ru-RU" dirty="0" smtClean="0">
                <a:effectLst/>
              </a:rPr>
              <a:t> или аналог и выбрать основание для признания контролирующим лицом.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/>
              </a:rPr>
              <a:t>Далее выбрать один из обязательных кодов 101-105 и поставить «*».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effectLst/>
              </a:rPr>
              <a:t>Самостоятельное признание контролирующим лицом иностранной организации поставить «V» в том случае, если установленные основания признания контролирующим лицом формально отсутствуют, при этом налогоплательщик самостоятельно признает наличие у него критериев контролирующего лица, а также заполняется основание признания (наименование и реквизиты документа).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03648" y="5420437"/>
            <a:ext cx="5328592" cy="210328"/>
          </a:xfrm>
          <a:prstGeom prst="rect">
            <a:avLst/>
          </a:prstGeom>
        </p:spPr>
        <p:txBody>
          <a:bodyPr vert="horz" lIns="0" rIns="0" bIns="0" anchor="b">
            <a:normAutofit fontScale="2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После заполнения реквизитов обо всех иностранных компаниях нажать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3195" y="644438"/>
            <a:ext cx="7848872" cy="4128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Сведениях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о контролируемой иностранной компании»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8093" y="3789040"/>
            <a:ext cx="7704856" cy="5944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300" b="1" i="1" dirty="0" smtClean="0">
                <a:solidFill>
                  <a:schemeClr val="tx2"/>
                </a:solidFill>
              </a:rPr>
              <a:t>В </a:t>
            </a:r>
            <a:r>
              <a:rPr lang="ru-RU" sz="1300" b="1" i="1" dirty="0">
                <a:solidFill>
                  <a:schemeClr val="tx2"/>
                </a:solidFill>
              </a:rPr>
              <a:t>«Сведениях </a:t>
            </a:r>
            <a:r>
              <a:rPr lang="ru-RU" sz="1300" b="1" i="1" dirty="0">
                <a:solidFill>
                  <a:schemeClr val="accent1">
                    <a:lumMod val="75000"/>
                  </a:schemeClr>
                </a:solidFill>
              </a:rPr>
              <a:t>о контролируемой иностранной компании</a:t>
            </a:r>
            <a:r>
              <a:rPr lang="ru-RU" sz="1300" b="1" i="1" dirty="0" smtClean="0">
                <a:solidFill>
                  <a:schemeClr val="tx2"/>
                </a:solidFill>
              </a:rPr>
              <a:t>» </a:t>
            </a:r>
            <a:r>
              <a:rPr lang="ru-RU" sz="1300" b="1" i="1" dirty="0">
                <a:solidFill>
                  <a:schemeClr val="tx2"/>
                </a:solidFill>
              </a:rPr>
              <a:t>следует заполнить реквизиты о каждой из контролируемой Вами иностранной </a:t>
            </a:r>
            <a:r>
              <a:rPr lang="ru-RU" sz="1300" b="1" i="1" dirty="0" smtClean="0">
                <a:solidFill>
                  <a:schemeClr val="tx2"/>
                </a:solidFill>
              </a:rPr>
              <a:t>организации</a:t>
            </a:r>
            <a:endParaRPr lang="ru-RU" sz="1300" b="1" i="1" dirty="0">
              <a:solidFill>
                <a:schemeClr val="tx2"/>
              </a:solidFill>
            </a:endParaRPr>
          </a:p>
        </p:txBody>
      </p:sp>
      <p:sp>
        <p:nvSpPr>
          <p:cNvPr id="9" name="Багетная рамка 8"/>
          <p:cNvSpPr/>
          <p:nvPr/>
        </p:nvSpPr>
        <p:spPr>
          <a:xfrm>
            <a:off x="2483768" y="4547527"/>
            <a:ext cx="3096344" cy="737232"/>
          </a:xfrm>
          <a:prstGeom prst="beve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i="1" dirty="0" smtClean="0">
              <a:solidFill>
                <a:schemeClr val="tx2"/>
              </a:solidFill>
            </a:endParaRPr>
          </a:p>
          <a:p>
            <a:pPr lvl="0" algn="ctr"/>
            <a:r>
              <a:rPr lang="ru-RU" b="1" i="1" dirty="0" smtClean="0">
                <a:solidFill>
                  <a:schemeClr val="bg1"/>
                </a:solidFill>
              </a:rPr>
              <a:t>нажать </a:t>
            </a:r>
            <a:r>
              <a:rPr lang="ru-RU" b="1" i="1" dirty="0">
                <a:solidFill>
                  <a:schemeClr val="bg1"/>
                </a:solidFill>
              </a:rPr>
              <a:t>+ Добавить объект</a:t>
            </a:r>
          </a:p>
          <a:p>
            <a:pPr algn="ctr"/>
            <a:endParaRPr lang="ru-RU" dirty="0"/>
          </a:p>
        </p:txBody>
      </p:sp>
      <p:sp>
        <p:nvSpPr>
          <p:cNvPr id="10" name="Багетная рамка 9"/>
          <p:cNvSpPr/>
          <p:nvPr/>
        </p:nvSpPr>
        <p:spPr>
          <a:xfrm>
            <a:off x="2519772" y="5733256"/>
            <a:ext cx="3096344" cy="737232"/>
          </a:xfrm>
          <a:prstGeom prst="beve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b="1" i="1" dirty="0" smtClean="0">
              <a:solidFill>
                <a:schemeClr val="tx2"/>
              </a:solidFill>
            </a:endParaRPr>
          </a:p>
          <a:p>
            <a:pPr lvl="0" algn="ctr"/>
            <a:r>
              <a:rPr lang="ru-RU" b="1" i="1" dirty="0" smtClean="0">
                <a:solidFill>
                  <a:schemeClr val="bg1"/>
                </a:solidFill>
              </a:rPr>
              <a:t>ДАЛЕЕ</a:t>
            </a:r>
            <a:endParaRPr lang="ru-RU" b="1" i="1" dirty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17479" y="53640"/>
            <a:ext cx="3024336" cy="420656"/>
          </a:xfrm>
          <a:prstGeom prst="rect">
            <a:avLst/>
          </a:prstGeom>
        </p:spPr>
        <p:txBody>
          <a:bodyPr vert="horz" lIns="0" rIns="0" bIns="0" anchor="b">
            <a:normAutofit fontScale="3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Этапы заполнения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841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95536" y="116632"/>
            <a:ext cx="3024336" cy="420656"/>
          </a:xfrm>
          <a:prstGeom prst="rect">
            <a:avLst/>
          </a:prstGeom>
        </p:spPr>
        <p:txBody>
          <a:bodyPr vert="horz" lIns="0" rIns="0" bIns="0" anchor="b">
            <a:normAutofit fontScale="3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Этапы заполнения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692696"/>
            <a:ext cx="7776864" cy="554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Порядок участия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078191" y="136400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139952" y="136400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524328" y="135677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542474" y="2420888"/>
            <a:ext cx="1659048" cy="129614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Косвенное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11559" y="2420888"/>
            <a:ext cx="1417897" cy="11913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Прямое</a:t>
            </a:r>
          </a:p>
        </p:txBody>
      </p:sp>
      <p:sp>
        <p:nvSpPr>
          <p:cNvPr id="13" name="Шестиугольник 12"/>
          <p:cNvSpPr/>
          <p:nvPr/>
        </p:nvSpPr>
        <p:spPr>
          <a:xfrm>
            <a:off x="6794536" y="2420888"/>
            <a:ext cx="1944216" cy="1206121"/>
          </a:xfrm>
          <a:prstGeom prst="hexag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Смешанное</a:t>
            </a:r>
          </a:p>
        </p:txBody>
      </p:sp>
      <p:sp>
        <p:nvSpPr>
          <p:cNvPr id="14" name="Нашивка 13"/>
          <p:cNvSpPr/>
          <p:nvPr/>
        </p:nvSpPr>
        <p:spPr>
          <a:xfrm rot="5400000">
            <a:off x="3939950" y="687808"/>
            <a:ext cx="864096" cy="6779886"/>
          </a:xfrm>
          <a:prstGeom prst="chevron">
            <a:avLst>
              <a:gd name="adj" fmla="val 767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2546064" y="4797152"/>
            <a:ext cx="3672408" cy="457200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Доля участия, %</a:t>
            </a:r>
            <a:endParaRPr lang="ru-RU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4147890" y="5409220"/>
            <a:ext cx="4846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агетная рамка 16"/>
          <p:cNvSpPr/>
          <p:nvPr/>
        </p:nvSpPr>
        <p:spPr>
          <a:xfrm>
            <a:off x="3741925" y="5854273"/>
            <a:ext cx="1423082" cy="708438"/>
          </a:xfrm>
          <a:prstGeom prst="bevel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455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27584" y="6165304"/>
            <a:ext cx="7531740" cy="420656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В случае отражения кода освобождения, представляются документы, подтверждающие правомерность заявленного освобождения.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83568" y="620688"/>
            <a:ext cx="7776864" cy="612648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Финансовая отчетность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397675"/>
            <a:ext cx="81369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!!!</a:t>
            </a:r>
            <a:r>
              <a:rPr lang="ru-RU" sz="1400" dirty="0">
                <a:solidFill>
                  <a:srgbClr val="FF0000"/>
                </a:solidFill>
              </a:rPr>
              <a:t> Особенности заполнения сведений о финансовой отчетности контролируемой иностранной компании (лист В уведомления), указаны на официальном сайте ФНС России в разделе «Контролируемые иностранные компании и контролирующие лица».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530334" y="2444120"/>
            <a:ext cx="484632" cy="60212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105167" y="2444120"/>
            <a:ext cx="484632" cy="602122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2200138"/>
            <a:ext cx="7488832" cy="228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Сведениях о финансовой отчетности контролируемой иностранной организации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17498" y="3068960"/>
            <a:ext cx="2110305" cy="10129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По данным ее финансовой отчетности, составленной в соответствии с личным законом КИК за финансовый год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3968" y="3075618"/>
            <a:ext cx="4032448" cy="1006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ru-RU" sz="1200" dirty="0"/>
          </a:p>
          <a:p>
            <a:pPr lvl="0"/>
            <a:endParaRPr lang="ru-RU" sz="1200" dirty="0"/>
          </a:p>
          <a:p>
            <a:pPr lvl="0"/>
            <a:r>
              <a:rPr lang="ru-RU" sz="1200" dirty="0" smtClean="0"/>
              <a:t>По </a:t>
            </a:r>
            <a:r>
              <a:rPr lang="ru-RU" sz="1200" dirty="0"/>
              <a:t>правилам, установленным главой 25 НК РФ для налогоплательщиков – российских организаций.</a:t>
            </a:r>
          </a:p>
          <a:p>
            <a:r>
              <a:rPr lang="ru-RU" sz="1200" dirty="0"/>
              <a:t>В «Основаниях освобождения от налогообложения прибыли», соотнесите код основания и отметьте знаком «</a:t>
            </a:r>
            <a:r>
              <a:rPr lang="en-US" sz="1200" dirty="0"/>
              <a:t>V</a:t>
            </a:r>
            <a:r>
              <a:rPr lang="ru-RU" sz="1200" dirty="0"/>
              <a:t>». </a:t>
            </a:r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27584" y="4514606"/>
            <a:ext cx="7488832" cy="432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Если основания для освобождения от налогообложения прибыли отсутствуют, код - не </a:t>
            </a:r>
            <a:r>
              <a:rPr lang="ru-RU" sz="1400" dirty="0" smtClean="0"/>
              <a:t>заполняется</a:t>
            </a:r>
            <a:r>
              <a:rPr lang="ru-RU" sz="1400" dirty="0" smtClean="0">
                <a:solidFill>
                  <a:srgbClr val="FF0000"/>
                </a:solidFill>
              </a:rPr>
              <a:t>*</a:t>
            </a:r>
            <a:r>
              <a:rPr lang="ru-RU" sz="1400" dirty="0" smtClean="0"/>
              <a:t>. </a:t>
            </a:r>
            <a:endParaRPr lang="ru-RU" sz="1400" dirty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69879" y="206040"/>
            <a:ext cx="3024336" cy="420656"/>
          </a:xfrm>
          <a:prstGeom prst="rect">
            <a:avLst/>
          </a:prstGeom>
        </p:spPr>
        <p:txBody>
          <a:bodyPr vert="horz" lIns="0" rIns="0" bIns="0" anchor="b">
            <a:normAutofit fontScale="3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Этапы заполнения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Багетная рамка 14"/>
          <p:cNvSpPr/>
          <p:nvPr/>
        </p:nvSpPr>
        <p:spPr>
          <a:xfrm>
            <a:off x="3740734" y="5301208"/>
            <a:ext cx="1745344" cy="68237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ДАЛЕЕ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619057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307</TotalTime>
  <Words>766</Words>
  <Application>Microsoft Office PowerPoint</Application>
  <PresentationFormat>Экран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ПАМЯТКА</vt:lpstr>
      <vt:lpstr>Личный кабинет налогоплательщика</vt:lpstr>
      <vt:lpstr>Перед заполнением Уведомления о КИК (КНД 1120416)                     соблюдать </vt:lpstr>
      <vt:lpstr>Доступ к сервису осуществляется одним их трех способов:</vt:lpstr>
      <vt:lpstr>Презентация PowerPoint</vt:lpstr>
      <vt:lpstr> Этапы заполнения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</dc:title>
  <dc:creator>3900-02-240</dc:creator>
  <cp:lastModifiedBy>Гинц Татьяна Петровна</cp:lastModifiedBy>
  <cp:revision>33</cp:revision>
  <dcterms:created xsi:type="dcterms:W3CDTF">2026-01-19T08:48:58Z</dcterms:created>
  <dcterms:modified xsi:type="dcterms:W3CDTF">2026-01-21T09:05:27Z</dcterms:modified>
</cp:coreProperties>
</file>